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9" roundtripDataSignature="AMtx7mgCZNSytbNZ4kNpM7NdlPVG/RQH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5aef2fa598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g15aef2fa598_0_1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5aef2fa598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15aef2fa598_0_3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5aef2fa598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g15aef2fa598_0_7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5aef2fa598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g15aef2fa598_0_7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aef2fa598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g15aef2fa598_0_7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2" name="Google Shape;50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1" name="Google Shape;51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6" name="Google Shape;52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2" name="Google Shape;54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3" name="Google Shape;56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6" name="Google Shape;586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2" name="Google Shape;602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9" name="Google Shape;609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8" name="Google Shape;628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5" name="Google Shape;635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2" name="Google Shape;662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" name="Google Shape;672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5" name="Google Shape;68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5aef2fa5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15aef2fa59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3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3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3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2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9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74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8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3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3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3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3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1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2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6">
  <p:cSld name="Text 16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11" name="Google Shape;1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2" name="Google Shape;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575" y="6396038"/>
            <a:ext cx="1192213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kA-V2 Title Slide">
  <p:cSld name="1_TrkA-V2 Title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BS_cw-735x284.png" id="64" name="Google Shape;6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65" name="Google Shape;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66" name="Google Shape;6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67" name="Google Shape;6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42"/>
          <p:cNvSpPr txBox="1"/>
          <p:nvPr>
            <p:ph idx="2" type="body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kA-V2 Title Slide">
  <p:cSld name="2_TrkA-V2 Title Slid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Refl2_cw-735x284.png" id="71" name="Google Shape;7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72" name="Google Shape;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73" name="Google Shape;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74" name="Google Shape;7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3"/>
          <p:cNvSpPr txBox="1"/>
          <p:nvPr>
            <p:ph idx="1" type="body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43"/>
          <p:cNvSpPr txBox="1"/>
          <p:nvPr>
            <p:ph idx="2" type="body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kA-V1 Title Slide">
  <p:cSld name="1_TrkA-V1 Title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mise-grey.png" id="78" name="Google Shape;7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79" name="Google Shape;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813" y="5392738"/>
            <a:ext cx="1908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rithar\Desktop\Carosel photos\FLCKR-emailed\Original Photos\8014239071_7ed748139d_o (1).jpg" id="80" name="Google Shape;8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4"/>
          <p:cNvSpPr txBox="1"/>
          <p:nvPr>
            <p:ph idx="1" type="body"/>
          </p:nvPr>
        </p:nvSpPr>
        <p:spPr>
          <a:xfrm>
            <a:off x="4770597" y="565428"/>
            <a:ext cx="40193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1A">
  <p:cSld name="Text 01A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83" name="Google Shape;83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84" name="Google Shape;8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B-PPT-V1-Footer1.png" id="85" name="Google Shape;85;p45"/>
          <p:cNvPicPr preferRelativeResize="0"/>
          <p:nvPr/>
        </p:nvPicPr>
        <p:blipFill rotWithShape="1">
          <a:blip r:embed="rId4">
            <a:alphaModFix/>
          </a:blip>
          <a:srcRect b="0" l="0" r="0" t="15456"/>
          <a:stretch/>
        </p:blipFill>
        <p:spPr>
          <a:xfrm>
            <a:off x="0" y="9525"/>
            <a:ext cx="9144000" cy="15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5"/>
          <p:cNvSpPr txBox="1"/>
          <p:nvPr>
            <p:ph idx="1" type="body"/>
          </p:nvPr>
        </p:nvSpPr>
        <p:spPr>
          <a:xfrm>
            <a:off x="814388" y="1608667"/>
            <a:ext cx="7562850" cy="4334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45"/>
          <p:cNvSpPr txBox="1"/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1B">
  <p:cSld name="Text 01B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89" name="Google Shape;89;p46"/>
          <p:cNvPicPr preferRelativeResize="0"/>
          <p:nvPr/>
        </p:nvPicPr>
        <p:blipFill rotWithShape="1">
          <a:blip r:embed="rId2">
            <a:alphaModFix/>
          </a:blip>
          <a:srcRect b="0" l="0" r="0" t="15456"/>
          <a:stretch/>
        </p:blipFill>
        <p:spPr>
          <a:xfrm>
            <a:off x="0" y="9525"/>
            <a:ext cx="9144000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B-PPT-V1-Green-Header.jpg" id="90" name="Google Shape;9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91" name="Google Shape;9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6"/>
          <p:cNvSpPr txBox="1"/>
          <p:nvPr>
            <p:ph idx="1" type="body"/>
          </p:nvPr>
        </p:nvSpPr>
        <p:spPr>
          <a:xfrm>
            <a:off x="814388" y="2055091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46"/>
          <p:cNvSpPr txBox="1"/>
          <p:nvPr>
            <p:ph type="title"/>
          </p:nvPr>
        </p:nvSpPr>
        <p:spPr>
          <a:xfrm>
            <a:off x="814388" y="1381534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2">
  <p:cSld name="Text 02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95" name="Google Shape;9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96" name="Google Shape;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7"/>
          <p:cNvSpPr txBox="1"/>
          <p:nvPr>
            <p:ph idx="1" type="body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47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02">
  <p:cSld name="Picture 0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100" name="Google Shape;10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01" name="Google Shape;1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8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48"/>
          <p:cNvSpPr/>
          <p:nvPr>
            <p:ph idx="2" type="pic"/>
          </p:nvPr>
        </p:nvSpPr>
        <p:spPr>
          <a:xfrm>
            <a:off x="0" y="946727"/>
            <a:ext cx="9144000" cy="59112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3A">
  <p:cSld name="Text 03A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105" name="Google Shape;10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06" name="Google Shape;10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9"/>
          <p:cNvSpPr txBox="1"/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49"/>
          <p:cNvSpPr txBox="1"/>
          <p:nvPr>
            <p:ph idx="1" type="body"/>
          </p:nvPr>
        </p:nvSpPr>
        <p:spPr>
          <a:xfrm>
            <a:off x="814388" y="738909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03">
  <p:cSld name="Picture 03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110" name="Google Shape;11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11" name="Google Shape;11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0"/>
          <p:cNvSpPr txBox="1"/>
          <p:nvPr>
            <p:ph type="title"/>
          </p:nvPr>
        </p:nvSpPr>
        <p:spPr>
          <a:xfrm>
            <a:off x="2432242" y="6215230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50"/>
          <p:cNvSpPr/>
          <p:nvPr>
            <p:ph idx="2" type="pic"/>
          </p:nvPr>
        </p:nvSpPr>
        <p:spPr>
          <a:xfrm>
            <a:off x="0" y="-1540"/>
            <a:ext cx="9144000" cy="590511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4">
  <p:cSld name="Text 0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Header1.png" id="115" name="Google Shape;115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16" name="Google Shape;11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1"/>
          <p:cNvSpPr txBox="1"/>
          <p:nvPr>
            <p:ph idx="1" type="body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51"/>
          <p:cNvSpPr txBox="1"/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5">
  <p:cSld name="Text 0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3.png" id="16" name="Google Shape;1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7" name="Google Shape;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0113" y="6186488"/>
            <a:ext cx="1571625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4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4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6">
  <p:cSld name="Text 06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120" name="Google Shape;12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21" name="Google Shape;12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2"/>
          <p:cNvSpPr txBox="1"/>
          <p:nvPr>
            <p:ph idx="1" type="body"/>
          </p:nvPr>
        </p:nvSpPr>
        <p:spPr>
          <a:xfrm>
            <a:off x="814388" y="2532303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52"/>
          <p:cNvSpPr txBox="1"/>
          <p:nvPr>
            <p:ph type="title"/>
          </p:nvPr>
        </p:nvSpPr>
        <p:spPr>
          <a:xfrm>
            <a:off x="814388" y="1704806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7">
  <p:cSld name="Text 07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Header2.png" id="125" name="Google Shape;125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26" name="Google Shape;12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3"/>
          <p:cNvSpPr txBox="1"/>
          <p:nvPr>
            <p:ph idx="1" type="body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53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8">
  <p:cSld name="Text 08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2.png" id="130" name="Google Shape;130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31" name="Google Shape;1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375400"/>
            <a:ext cx="1185862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132" name="Google Shape;13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4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54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9">
  <p:cSld name="Text 09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136" name="Google Shape;13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37" name="Google Shape;13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0113" y="6200775"/>
            <a:ext cx="1571625" cy="36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5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55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0">
  <p:cSld name="Text 10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141" name="Google Shape;14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65700"/>
            <a:ext cx="91440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142" name="Google Shape;14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43" name="Google Shape;143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6"/>
          <p:cNvSpPr txBox="1"/>
          <p:nvPr>
            <p:ph idx="1" type="body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56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1">
  <p:cSld name="Text 1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3.png" id="147" name="Google Shape;14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219700"/>
            <a:ext cx="91440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148" name="Google Shape;14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49" name="Google Shape;14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7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57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2">
  <p:cSld name="Text 1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mise-grey.png" id="153" name="Google Shape;15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85038" y="6411913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54" name="Google Shape;15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408738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8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58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3">
  <p:cSld name="Text 13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A-COLOUR.png" id="158" name="Google Shape;15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1925" y="6408738"/>
            <a:ext cx="1185863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9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59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D9D9D9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0"/>
          <p:cNvSpPr/>
          <p:nvPr/>
        </p:nvSpPr>
        <p:spPr>
          <a:xfrm>
            <a:off x="0" y="6235700"/>
            <a:ext cx="9144000" cy="6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mise-grey.png" id="163" name="Google Shape;16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85038" y="6408738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64" name="Google Shape;16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407150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0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60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4">
  <p:cSld name="Text 14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 txBox="1"/>
          <p:nvPr>
            <p:ph idx="1" type="body"/>
          </p:nvPr>
        </p:nvSpPr>
        <p:spPr>
          <a:xfrm>
            <a:off x="814388" y="1608668"/>
            <a:ext cx="7562850" cy="413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61"/>
          <p:cNvSpPr txBox="1"/>
          <p:nvPr>
            <p:ph type="title"/>
          </p:nvPr>
        </p:nvSpPr>
        <p:spPr>
          <a:xfrm>
            <a:off x="2432242" y="340903"/>
            <a:ext cx="6387748" cy="272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5">
  <p:cSld name="Text 15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21" name="Google Shape;2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2" name="Google Shape;2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5"/>
          <p:cNvCxnSpPr/>
          <p:nvPr/>
        </p:nvCxnSpPr>
        <p:spPr>
          <a:xfrm>
            <a:off x="0" y="914400"/>
            <a:ext cx="9144000" cy="1588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35"/>
          <p:cNvSpPr txBox="1"/>
          <p:nvPr>
            <p:ph idx="1" type="body"/>
          </p:nvPr>
        </p:nvSpPr>
        <p:spPr>
          <a:xfrm>
            <a:off x="814388" y="1608667"/>
            <a:ext cx="7562850" cy="466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5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1">
  <p:cSld name="Title 0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171" name="Google Shape;17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72" name="Google Shape;17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225" y="2606675"/>
            <a:ext cx="5795963" cy="1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2">
  <p:cSld name="Title 0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174" name="Google Shape;174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75" name="Google Shape;17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100" y="1090613"/>
            <a:ext cx="4268788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3"/>
          <p:cNvSpPr txBox="1"/>
          <p:nvPr>
            <p:ph type="title"/>
          </p:nvPr>
        </p:nvSpPr>
        <p:spPr>
          <a:xfrm>
            <a:off x="457200" y="3509817"/>
            <a:ext cx="8229600" cy="1394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3">
  <p:cSld name="Title 03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LD-BACKGROUND-SLIDE.jpg" id="178" name="Google Shape;17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179" name="Google Shape;17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3000375"/>
            <a:ext cx="36576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4">
  <p:cSld name="Title 04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181" name="Google Shape;18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182" name="Google Shape;18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5">
  <p:cSld name="Title 05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LD-BACKGROUND-SLIDE.jpg" id="184" name="Google Shape;18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185" name="Google Shape;18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5">
  <p:cSld name="Text 05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3.png" id="188" name="Google Shape;188;g15aef2fa598_0_7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219700"/>
            <a:ext cx="9143998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89" name="Google Shape;189;g15aef2fa598_0_7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0113" y="6186488"/>
            <a:ext cx="1571625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5aef2fa598_0_767"/>
          <p:cNvSpPr txBox="1"/>
          <p:nvPr>
            <p:ph idx="1" type="body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g15aef2fa598_0_767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3B">
  <p:cSld name="Text 03B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ooter.75.jpg" id="193" name="Google Shape;193;g15aef2fa598_0_7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194" name="Google Shape;194;g15aef2fa598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369050"/>
            <a:ext cx="1192212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195" name="Google Shape;195;g15aef2fa598_0_7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5aef2fa598_0_778"/>
          <p:cNvSpPr txBox="1"/>
          <p:nvPr>
            <p:ph idx="1" type="body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g15aef2fa598_0_778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6">
  <p:cSld name="Text 16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199" name="Google Shape;199;g15aef2fa598_0_7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00" name="Google Shape;200;g15aef2fa598_0_7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5575" y="6396038"/>
            <a:ext cx="1192213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5aef2fa598_0_762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g15aef2fa598_0_762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5">
  <p:cSld name="Text 15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204" name="Google Shape;204;g15aef2fa598_0_7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05" name="Google Shape;205;g15aef2fa598_0_7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g15aef2fa598_0_772"/>
          <p:cNvCxnSpPr/>
          <p:nvPr/>
        </p:nvCxnSpPr>
        <p:spPr>
          <a:xfrm>
            <a:off x="0" y="914400"/>
            <a:ext cx="9144000" cy="1500"/>
          </a:xfrm>
          <a:prstGeom prst="straightConnector1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g15aef2fa598_0_772"/>
          <p:cNvSpPr txBox="1"/>
          <p:nvPr>
            <p:ph idx="1" type="body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g15aef2fa598_0_772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kA-V1 Title Slide">
  <p:cSld name="TrkA-V1 Title Slide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40644_a1690c9791_o.jpg" id="210" name="Google Shape;210;g15aef2fa598_0_784"/>
          <p:cNvPicPr preferRelativeResize="0"/>
          <p:nvPr/>
        </p:nvPicPr>
        <p:blipFill rotWithShape="1">
          <a:blip r:embed="rId2">
            <a:alphaModFix/>
          </a:blip>
          <a:srcRect b="22510" l="0" r="0" t="0"/>
          <a:stretch/>
        </p:blipFill>
        <p:spPr>
          <a:xfrm>
            <a:off x="0" y="1143000"/>
            <a:ext cx="9144000" cy="4737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11" name="Google Shape;211;g15aef2fa598_0_7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12" name="Google Shape;212;g15aef2fa598_0_7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13" name="Google Shape;213;g15aef2fa598_0_7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5aef2fa598_0_784"/>
          <p:cNvSpPr txBox="1"/>
          <p:nvPr>
            <p:ph idx="1" type="body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3B">
  <p:cSld name="Text 03B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ooter.75.jpg" id="27" name="Google Shape;2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8" name="Google Shape;2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369050"/>
            <a:ext cx="1192212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29" name="Google Shape;2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36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kA-V1 Title Slide">
  <p:cSld name="2_TrkA-V1 Title Slid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77387_2767106a36_o.jpg" id="216" name="Google Shape;216;g15aef2fa598_0_790"/>
          <p:cNvPicPr preferRelativeResize="0"/>
          <p:nvPr/>
        </p:nvPicPr>
        <p:blipFill rotWithShape="1">
          <a:blip r:embed="rId2">
            <a:alphaModFix/>
          </a:blip>
          <a:srcRect b="14140" l="0" r="0" t="4445"/>
          <a:stretch/>
        </p:blipFill>
        <p:spPr>
          <a:xfrm>
            <a:off x="0" y="1143000"/>
            <a:ext cx="9144000" cy="4930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17" name="Google Shape;217;g15aef2fa598_0_7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18" name="Google Shape;218;g15aef2fa598_0_7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19" name="Google Shape;219;g15aef2fa598_0_7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5aef2fa598_0_790"/>
          <p:cNvSpPr txBox="1"/>
          <p:nvPr>
            <p:ph idx="1" type="body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rkA-V1 Title Slide">
  <p:cSld name="3_TrkA-V1 Title Slide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32605_8021a23ab3_o.jpg" id="222" name="Google Shape;222;g15aef2fa598_0_796"/>
          <p:cNvPicPr preferRelativeResize="0"/>
          <p:nvPr/>
        </p:nvPicPr>
        <p:blipFill rotWithShape="1">
          <a:blip r:embed="rId2">
            <a:alphaModFix/>
          </a:blip>
          <a:srcRect b="0" l="0" r="0" t="24516"/>
          <a:stretch/>
        </p:blipFill>
        <p:spPr>
          <a:xfrm>
            <a:off x="0" y="1143000"/>
            <a:ext cx="9144000" cy="4572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23" name="Google Shape;223;g15aef2fa598_0_7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24" name="Google Shape;224;g15aef2fa598_0_7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25" name="Google Shape;225;g15aef2fa598_0_7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5aef2fa598_0_796"/>
          <p:cNvSpPr txBox="1"/>
          <p:nvPr>
            <p:ph idx="1" type="body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rkA-V1 Title Slide">
  <p:cSld name="4_TrkA-V1 Title Slid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21800099_7a65f976e0_o.jpg" id="228" name="Google Shape;228;g15aef2fa598_0_802"/>
          <p:cNvPicPr preferRelativeResize="0"/>
          <p:nvPr/>
        </p:nvPicPr>
        <p:blipFill rotWithShape="1">
          <a:blip r:embed="rId2">
            <a:alphaModFix/>
          </a:blip>
          <a:srcRect b="0" l="0" r="0" t="22671"/>
          <a:stretch/>
        </p:blipFill>
        <p:spPr>
          <a:xfrm>
            <a:off x="0" y="1217613"/>
            <a:ext cx="9144000" cy="4683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29" name="Google Shape;229;g15aef2fa598_0_8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30" name="Google Shape;230;g15aef2fa598_0_8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31" name="Google Shape;231;g15aef2fa598_0_8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5aef2fa598_0_802"/>
          <p:cNvSpPr txBox="1"/>
          <p:nvPr>
            <p:ph idx="1" type="body"/>
          </p:nvPr>
        </p:nvSpPr>
        <p:spPr>
          <a:xfrm>
            <a:off x="278343" y="565429"/>
            <a:ext cx="854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kA-V2 Title Slide">
  <p:cSld name="TrkA-V2 Title Slid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Turtle2_cw-735x284.png" id="234" name="Google Shape;234;g15aef2fa598_0_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35" name="Google Shape;235;g15aef2fa598_0_8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36" name="Google Shape;236;g15aef2fa598_0_8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37" name="Google Shape;237;g15aef2fa598_0_8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5aef2fa598_0_808"/>
          <p:cNvSpPr txBox="1"/>
          <p:nvPr>
            <p:ph idx="1" type="body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g15aef2fa598_0_808"/>
          <p:cNvSpPr txBox="1"/>
          <p:nvPr>
            <p:ph idx="2" type="body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kA-V2 Title Slide">
  <p:cSld name="1_TrkA-V2 Title Slide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BS_cw-735x284.png" id="241" name="Google Shape;241;g15aef2fa598_0_8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42" name="Google Shape;242;g15aef2fa598_0_8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43" name="Google Shape;243;g15aef2fa598_0_8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44" name="Google Shape;244;g15aef2fa598_0_8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5aef2fa598_0_815"/>
          <p:cNvSpPr txBox="1"/>
          <p:nvPr>
            <p:ph idx="1" type="body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g15aef2fa598_0_815"/>
          <p:cNvSpPr txBox="1"/>
          <p:nvPr>
            <p:ph idx="2" type="body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kA-V2 Title Slide">
  <p:cSld name="2_TrkA-V2 Title Slide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Refl2_cw-735x284.png" id="248" name="Google Shape;248;g15aef2fa598_0_8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1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249" name="Google Shape;249;g15aef2fa598_0_8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399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250" name="Google Shape;250;g15aef2fa598_0_8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51" name="Google Shape;251;g15aef2fa598_0_8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5aef2fa598_0_822"/>
          <p:cNvSpPr txBox="1"/>
          <p:nvPr>
            <p:ph idx="1" type="body"/>
          </p:nvPr>
        </p:nvSpPr>
        <p:spPr>
          <a:xfrm>
            <a:off x="313136" y="1412667"/>
            <a:ext cx="8506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g15aef2fa598_0_822"/>
          <p:cNvSpPr txBox="1"/>
          <p:nvPr>
            <p:ph idx="2" type="body"/>
          </p:nvPr>
        </p:nvSpPr>
        <p:spPr>
          <a:xfrm>
            <a:off x="313136" y="1913901"/>
            <a:ext cx="85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kA-V1 Title Slide">
  <p:cSld name="1_TrkA-V1 Title Slide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mise-grey.png" id="255" name="Google Shape;255;g15aef2fa598_0_8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56" name="Google Shape;256;g15aef2fa598_0_8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813" y="5392738"/>
            <a:ext cx="1908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rithar\Desktop\Carosel photos\FLCKR-emailed\Original Photos\8014239071_7ed748139d_o (1).jpg" id="257" name="Google Shape;257;g15aef2fa598_0_8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541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5aef2fa598_0_829"/>
          <p:cNvSpPr txBox="1"/>
          <p:nvPr>
            <p:ph idx="1" type="body"/>
          </p:nvPr>
        </p:nvSpPr>
        <p:spPr>
          <a:xfrm>
            <a:off x="4770597" y="565428"/>
            <a:ext cx="401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1A">
  <p:cSld name="Text 01A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260" name="Google Shape;260;g15aef2fa598_0_8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61" name="Google Shape;261;g15aef2fa598_0_8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B-PPT-V1-Footer1.png" id="262" name="Google Shape;262;g15aef2fa598_0_834"/>
          <p:cNvPicPr preferRelativeResize="0"/>
          <p:nvPr/>
        </p:nvPicPr>
        <p:blipFill rotWithShape="1">
          <a:blip r:embed="rId4">
            <a:alphaModFix/>
          </a:blip>
          <a:srcRect b="0" l="0" r="0" t="15454"/>
          <a:stretch/>
        </p:blipFill>
        <p:spPr>
          <a:xfrm>
            <a:off x="0" y="9525"/>
            <a:ext cx="9143998" cy="15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15aef2fa598_0_834"/>
          <p:cNvSpPr txBox="1"/>
          <p:nvPr>
            <p:ph idx="1" type="body"/>
          </p:nvPr>
        </p:nvSpPr>
        <p:spPr>
          <a:xfrm>
            <a:off x="814388" y="1608667"/>
            <a:ext cx="7563000" cy="43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g15aef2fa598_0_834"/>
          <p:cNvSpPr txBox="1"/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1B">
  <p:cSld name="Text 01B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266" name="Google Shape;266;g15aef2fa598_0_840"/>
          <p:cNvPicPr preferRelativeResize="0"/>
          <p:nvPr/>
        </p:nvPicPr>
        <p:blipFill rotWithShape="1">
          <a:blip r:embed="rId2">
            <a:alphaModFix/>
          </a:blip>
          <a:srcRect b="0" l="0" r="0" t="15454"/>
          <a:stretch/>
        </p:blipFill>
        <p:spPr>
          <a:xfrm>
            <a:off x="0" y="9525"/>
            <a:ext cx="9143998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B-PPT-V1-Green-Header.jpg" id="267" name="Google Shape;267;g15aef2fa598_0_8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68" name="Google Shape;268;g15aef2fa598_0_8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5aef2fa598_0_840"/>
          <p:cNvSpPr txBox="1"/>
          <p:nvPr>
            <p:ph idx="1" type="body"/>
          </p:nvPr>
        </p:nvSpPr>
        <p:spPr>
          <a:xfrm>
            <a:off x="814388" y="2055091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g15aef2fa598_0_840"/>
          <p:cNvSpPr txBox="1"/>
          <p:nvPr>
            <p:ph type="title"/>
          </p:nvPr>
        </p:nvSpPr>
        <p:spPr>
          <a:xfrm>
            <a:off x="814388" y="1381534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2">
  <p:cSld name="Text 02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272" name="Google Shape;272;g15aef2fa598_0_8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73" name="Google Shape;273;g15aef2fa598_0_8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5aef2fa598_0_846"/>
          <p:cNvSpPr txBox="1"/>
          <p:nvPr>
            <p:ph idx="1" type="body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g15aef2fa598_0_846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kA-V1 Title Slide">
  <p:cSld name="TrkA-V1 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40644_a1690c9791_o.jpg" id="33" name="Google Shape;33;p37"/>
          <p:cNvPicPr preferRelativeResize="0"/>
          <p:nvPr/>
        </p:nvPicPr>
        <p:blipFill rotWithShape="1">
          <a:blip r:embed="rId2">
            <a:alphaModFix/>
          </a:blip>
          <a:srcRect b="22511" l="0" r="0" t="0"/>
          <a:stretch/>
        </p:blipFill>
        <p:spPr>
          <a:xfrm>
            <a:off x="0" y="1143000"/>
            <a:ext cx="9144000" cy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34" name="Google Shape;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35" name="Google Shape;3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6" name="Google Shape;3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7"/>
          <p:cNvSpPr txBox="1"/>
          <p:nvPr>
            <p:ph idx="1" type="body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02">
  <p:cSld name="Picture 02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277" name="Google Shape;277;g15aef2fa598_0_8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78" name="Google Shape;278;g15aef2fa598_0_8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5aef2fa598_0_851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g15aef2fa598_0_851"/>
          <p:cNvSpPr/>
          <p:nvPr>
            <p:ph idx="2" type="pic"/>
          </p:nvPr>
        </p:nvSpPr>
        <p:spPr>
          <a:xfrm>
            <a:off x="0" y="946727"/>
            <a:ext cx="9144000" cy="591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3A">
  <p:cSld name="Text 03A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282" name="Google Shape;282;g15aef2fa598_0_8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83" name="Google Shape;283;g15aef2fa598_0_8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5aef2fa598_0_856"/>
          <p:cNvSpPr txBox="1"/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g15aef2fa598_0_856"/>
          <p:cNvSpPr txBox="1"/>
          <p:nvPr>
            <p:ph idx="1" type="body"/>
          </p:nvPr>
        </p:nvSpPr>
        <p:spPr>
          <a:xfrm>
            <a:off x="814388" y="738909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03">
  <p:cSld name="Picture 03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Header.jpg" id="287" name="Google Shape;287;g15aef2fa598_0_8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88" name="Google Shape;288;g15aef2fa598_0_8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62087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5aef2fa598_0_861"/>
          <p:cNvSpPr txBox="1"/>
          <p:nvPr>
            <p:ph type="title"/>
          </p:nvPr>
        </p:nvSpPr>
        <p:spPr>
          <a:xfrm>
            <a:off x="2432242" y="6215230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g15aef2fa598_0_861"/>
          <p:cNvSpPr/>
          <p:nvPr>
            <p:ph idx="2" type="pic"/>
          </p:nvPr>
        </p:nvSpPr>
        <p:spPr>
          <a:xfrm>
            <a:off x="0" y="-1540"/>
            <a:ext cx="9144000" cy="590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4">
  <p:cSld name="Text 04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Header1.png" id="292" name="Google Shape;292;g15aef2fa598_0_8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293" name="Google Shape;293;g15aef2fa598_0_8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0037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5aef2fa598_0_866"/>
          <p:cNvSpPr txBox="1"/>
          <p:nvPr>
            <p:ph idx="1" type="body"/>
          </p:nvPr>
        </p:nvSpPr>
        <p:spPr>
          <a:xfrm>
            <a:off x="814388" y="2532303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g15aef2fa598_0_866"/>
          <p:cNvSpPr txBox="1"/>
          <p:nvPr>
            <p:ph type="title"/>
          </p:nvPr>
        </p:nvSpPr>
        <p:spPr>
          <a:xfrm>
            <a:off x="814388" y="1704806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6">
  <p:cSld name="Text 06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297" name="Google Shape;297;g15aef2fa598_0_8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298" name="Google Shape;298;g15aef2fa598_0_8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15aef2fa598_0_871"/>
          <p:cNvSpPr txBox="1"/>
          <p:nvPr>
            <p:ph idx="1" type="body"/>
          </p:nvPr>
        </p:nvSpPr>
        <p:spPr>
          <a:xfrm>
            <a:off x="814388" y="2532303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g15aef2fa598_0_871"/>
          <p:cNvSpPr txBox="1"/>
          <p:nvPr>
            <p:ph type="title"/>
          </p:nvPr>
        </p:nvSpPr>
        <p:spPr>
          <a:xfrm>
            <a:off x="814388" y="1704806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7">
  <p:cSld name="Text 07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Header2.png" id="302" name="Google Shape;302;g15aef2fa598_0_8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03" name="Google Shape;303;g15aef2fa598_0_8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15aef2fa598_0_876"/>
          <p:cNvSpPr txBox="1"/>
          <p:nvPr>
            <p:ph idx="1" type="body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5" name="Google Shape;305;g15aef2fa598_0_876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8">
  <p:cSld name="Text 08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2.png" id="307" name="Google Shape;307;g15aef2fa598_0_8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08" name="Google Shape;308;g15aef2fa598_0_8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375400"/>
            <a:ext cx="1185862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309" name="Google Shape;309;g15aef2fa598_0_8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7100" y="6376988"/>
            <a:ext cx="1690688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5aef2fa598_0_881"/>
          <p:cNvSpPr txBox="1"/>
          <p:nvPr>
            <p:ph idx="1" type="body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g15aef2fa598_0_881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09">
  <p:cSld name="Text 09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313" name="Google Shape;313;g15aef2fa598_0_8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6570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14" name="Google Shape;314;g15aef2fa598_0_8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0113" y="6200775"/>
            <a:ext cx="1571625" cy="36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15aef2fa598_0_887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g15aef2fa598_0_887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0">
  <p:cSld name="Text 10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Footer1.png" id="318" name="Google Shape;318;g15aef2fa598_0_8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65700"/>
            <a:ext cx="9143998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319" name="Google Shape;319;g15aef2fa598_0_8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20" name="Google Shape;320;g15aef2fa598_0_8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15aef2fa598_0_892"/>
          <p:cNvSpPr txBox="1"/>
          <p:nvPr>
            <p:ph idx="1" type="body"/>
          </p:nvPr>
        </p:nvSpPr>
        <p:spPr>
          <a:xfrm>
            <a:off x="814388" y="1608667"/>
            <a:ext cx="75630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g15aef2fa598_0_892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1">
  <p:cSld name="Text 1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2-Footer3.png" id="324" name="Google Shape;324;g15aef2fa598_0_8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219700"/>
            <a:ext cx="9143998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325" name="Google Shape;325;g15aef2fa598_0_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0625" y="6153150"/>
            <a:ext cx="2551113" cy="417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26" name="Google Shape;326;g15aef2fa598_0_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13" y="265113"/>
            <a:ext cx="1573212" cy="3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5aef2fa598_0_898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g15aef2fa598_0_898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kA-V1 Title Slide">
  <p:cSld name="2_TrkA-V1 Title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77387_2767106a36_o.jpg" id="39" name="Google Shape;39;p38"/>
          <p:cNvPicPr preferRelativeResize="0"/>
          <p:nvPr/>
        </p:nvPicPr>
        <p:blipFill rotWithShape="1">
          <a:blip r:embed="rId2">
            <a:alphaModFix/>
          </a:blip>
          <a:srcRect b="14143" l="0" r="0" t="4442"/>
          <a:stretch/>
        </p:blipFill>
        <p:spPr>
          <a:xfrm>
            <a:off x="0" y="1143000"/>
            <a:ext cx="9144000" cy="4930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40" name="Google Shape;4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41" name="Google Shape;4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42" name="Google Shape;4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8"/>
          <p:cNvSpPr txBox="1"/>
          <p:nvPr>
            <p:ph idx="1" type="body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2">
  <p:cSld name="Text 1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mise-grey.png" id="330" name="Google Shape;330;g15aef2fa598_0_9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85038" y="6411913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31" name="Google Shape;331;g15aef2fa598_0_9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408738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5aef2fa598_0_904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g15aef2fa598_0_904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3">
  <p:cSld name="Text 13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A-COLOUR.png" id="335" name="Google Shape;335;g15aef2fa598_0_9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1925" y="6408738"/>
            <a:ext cx="1185863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5aef2fa598_0_909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" name="Google Shape;337;g15aef2fa598_0_909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D9D9D9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aef2fa598_0_913"/>
          <p:cNvSpPr/>
          <p:nvPr/>
        </p:nvSpPr>
        <p:spPr>
          <a:xfrm>
            <a:off x="0" y="6235700"/>
            <a:ext cx="9144000" cy="6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mise-grey.png" id="340" name="Google Shape;340;g15aef2fa598_0_9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85038" y="6408738"/>
            <a:ext cx="168275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41" name="Google Shape;341;g15aef2fa598_0_9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3" y="6407150"/>
            <a:ext cx="1185862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5aef2fa598_0_913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g15aef2fa598_0_913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4">
  <p:cSld name="Text 14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5aef2fa598_0_919"/>
          <p:cNvSpPr txBox="1"/>
          <p:nvPr>
            <p:ph idx="1" type="body"/>
          </p:nvPr>
        </p:nvSpPr>
        <p:spPr>
          <a:xfrm>
            <a:off x="814388" y="1608668"/>
            <a:ext cx="75630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·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g15aef2fa598_0_919"/>
          <p:cNvSpPr txBox="1"/>
          <p:nvPr>
            <p:ph type="title"/>
          </p:nvPr>
        </p:nvSpPr>
        <p:spPr>
          <a:xfrm>
            <a:off x="2432242" y="340903"/>
            <a:ext cx="6387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1">
  <p:cSld name="Title 0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348" name="Google Shape;348;g15aef2fa598_0_9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349" name="Google Shape;349;g15aef2fa598_0_9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225" y="2606675"/>
            <a:ext cx="5795964" cy="14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2">
  <p:cSld name="Title 0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351" name="Google Shape;351;g15aef2fa598_0_9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-REVERSE.png" id="352" name="Google Shape;352;g15aef2fa598_0_9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100" y="1090613"/>
            <a:ext cx="4268787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15aef2fa598_0_925"/>
          <p:cNvSpPr txBox="1"/>
          <p:nvPr>
            <p:ph type="title"/>
          </p:nvPr>
        </p:nvSpPr>
        <p:spPr>
          <a:xfrm>
            <a:off x="457200" y="3509817"/>
            <a:ext cx="8229600" cy="13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3">
  <p:cSld name="Title 03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LD-BACKGROUND-SLIDE.jpg" id="355" name="Google Shape;355;g15aef2fa598_0_9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356" name="Google Shape;356;g15aef2fa598_0_9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3000375"/>
            <a:ext cx="36576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4">
  <p:cSld name="Title 04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kB-PPT-V1-Green-Background-Full.jpg" id="358" name="Google Shape;358;g15aef2fa598_0_9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white.png" id="359" name="Google Shape;359;g15aef2fa598_0_9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05">
  <p:cSld name="Title 05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LD-BACKGROUND-SLIDE.jpg" id="361" name="Google Shape;361;g15aef2fa598_0_9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en.png" id="362" name="Google Shape;362;g15aef2fa598_0_9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950" y="3114675"/>
            <a:ext cx="38481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rkA-V1 Title Slide">
  <p:cSld name="3_TrkA-V1 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14232605_8021a23ab3_o.jpg" id="45" name="Google Shape;45;p39"/>
          <p:cNvPicPr preferRelativeResize="0"/>
          <p:nvPr/>
        </p:nvPicPr>
        <p:blipFill rotWithShape="1">
          <a:blip r:embed="rId2">
            <a:alphaModFix/>
          </a:blip>
          <a:srcRect b="0" l="0" r="0" t="24515"/>
          <a:stretch/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46" name="Google Shape;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47" name="Google Shape;4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48" name="Google Shape;4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9"/>
          <p:cNvSpPr txBox="1"/>
          <p:nvPr>
            <p:ph idx="1" type="body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rkA-V1 Title Slide">
  <p:cSld name="4_TrkA-V1 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Original Photos\8021800099_7a65f976e0_o.jpg" id="51" name="Google Shape;51;p40"/>
          <p:cNvPicPr preferRelativeResize="0"/>
          <p:nvPr/>
        </p:nvPicPr>
        <p:blipFill rotWithShape="1">
          <a:blip r:embed="rId2">
            <a:alphaModFix/>
          </a:blip>
          <a:srcRect b="0" l="0" r="0" t="22675"/>
          <a:stretch/>
        </p:blipFill>
        <p:spPr>
          <a:xfrm>
            <a:off x="0" y="1217613"/>
            <a:ext cx="9144000" cy="468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52" name="Google Shape;5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53" name="Google Shape;5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54" name="Google Shape;5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0"/>
          <p:cNvSpPr txBox="1"/>
          <p:nvPr>
            <p:ph idx="1" type="body"/>
          </p:nvPr>
        </p:nvSpPr>
        <p:spPr>
          <a:xfrm>
            <a:off x="278343" y="565429"/>
            <a:ext cx="85416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kA-V2 Title Slide">
  <p:cSld name="TrkA-V2 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trithar\Desktop\Carosel photos\FLCKR-emailed\Turtle2_cw-735x284.png" id="57" name="Google Shape;5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921000"/>
            <a:ext cx="9144000" cy="353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kA-PPT-V1-Footer-NEW.png" id="58" name="Google Shape;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mise-grey.png" id="59" name="Google Shape;5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525" y="6107113"/>
            <a:ext cx="25574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A-COLOUR.png" id="60" name="Google Shape;6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00" y="6073775"/>
            <a:ext cx="19081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1"/>
          <p:cNvSpPr txBox="1"/>
          <p:nvPr>
            <p:ph idx="1" type="body"/>
          </p:nvPr>
        </p:nvSpPr>
        <p:spPr>
          <a:xfrm>
            <a:off x="313136" y="1412667"/>
            <a:ext cx="850685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41"/>
          <p:cNvSpPr txBox="1"/>
          <p:nvPr>
            <p:ph idx="2" type="body"/>
          </p:nvPr>
        </p:nvSpPr>
        <p:spPr>
          <a:xfrm>
            <a:off x="313136" y="1913901"/>
            <a:ext cx="85068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47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png"/><Relationship Id="rId4" Type="http://schemas.openxmlformats.org/officeDocument/2006/relationships/hyperlink" Target="https://www.ualberta.ca/research/media-library/reo/general-documents/how-to-supervisor-approval-2020-02.pdf" TargetMode="External"/><Relationship Id="rId5" Type="http://schemas.openxmlformats.org/officeDocument/2006/relationships/hyperlink" Target="https://www.ualberta.ca/research/media-library/reo/general-documents/how-to-supervisor-approval-2020-02.pdf" TargetMode="External"/><Relationship Id="rId6" Type="http://schemas.openxmlformats.org/officeDocument/2006/relationships/image" Target="../media/image5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Relationship Id="rId5" Type="http://schemas.openxmlformats.org/officeDocument/2006/relationships/hyperlink" Target="https://www.youtube.com/watch?v=AzgW7X9DXhk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ualberta.ca/research/services/research-ethics/arise-support.html" TargetMode="External"/><Relationship Id="rId4" Type="http://schemas.openxmlformats.org/officeDocument/2006/relationships/image" Target="../media/image4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Relationship Id="rId4" Type="http://schemas.openxmlformats.org/officeDocument/2006/relationships/image" Target="../media/image8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forms/d/e/1FAIpQLSf8J5kUbR0OIRK4F3ak6h9-0vPXZDJ9se8QqWx0ViEQOsWlpQ/viewform?usp=sf_link" TargetMode="External"/><Relationship Id="rId4" Type="http://schemas.openxmlformats.org/officeDocument/2006/relationships/image" Target="../media/image5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ualberta.ca/research/research-support/research-ethics-office/support/system.html" TargetMode="External"/><Relationship Id="rId4" Type="http://schemas.openxmlformats.org/officeDocument/2006/relationships/hyperlink" Target="https://www.youtube.com/watch?v=F81nOA1PAg4" TargetMode="External"/><Relationship Id="rId5" Type="http://schemas.openxmlformats.org/officeDocument/2006/relationships/hyperlink" Target="https://www.youtube.com/watch?v=_7Zu1gtyu6g" TargetMode="External"/><Relationship Id="rId6" Type="http://schemas.openxmlformats.org/officeDocument/2006/relationships/hyperlink" Target="https://www.ualberta.ca/research/research-support/research-ethics-office/support/index.html" TargetMode="External"/><Relationship Id="rId7" Type="http://schemas.openxmlformats.org/officeDocument/2006/relationships/image" Target="../media/image8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7.png"/><Relationship Id="rId4" Type="http://schemas.openxmlformats.org/officeDocument/2006/relationships/hyperlink" Target="https://remo.ualberta.ca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reoffice@ualberta.ca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Relationship Id="rId4" Type="http://schemas.openxmlformats.org/officeDocument/2006/relationships/image" Target="../media/image43.png"/><Relationship Id="rId5" Type="http://schemas.openxmlformats.org/officeDocument/2006/relationships/image" Target="../media/image52.png"/><Relationship Id="rId6" Type="http://schemas.openxmlformats.org/officeDocument/2006/relationships/image" Target="../media/image49.png"/><Relationship Id="rId7" Type="http://schemas.openxmlformats.org/officeDocument/2006/relationships/hyperlink" Target="https://docs.google.com/document/d/1ywdZWQxoRfu45nz7tfKiLOE_Rg-BXvQtZholeJnBV98/edit" TargetMode="External"/><Relationship Id="rId8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ualberta.ca/research/research-support/research-ethics-office/support/system.html#afterapproval" TargetMode="External"/><Relationship Id="rId4" Type="http://schemas.openxmlformats.org/officeDocument/2006/relationships/hyperlink" Target="https://docs.google.com/document/d/16qVPFPhnzPISMKmHgpADMn5yGiRTrBrFX5vKGB2ofgM/edit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"/>
          <p:cNvSpPr txBox="1"/>
          <p:nvPr>
            <p:ph idx="1" type="body"/>
          </p:nvPr>
        </p:nvSpPr>
        <p:spPr>
          <a:xfrm>
            <a:off x="814388" y="304800"/>
            <a:ext cx="7562850" cy="2481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400"/>
              <a:t>A</a:t>
            </a:r>
            <a:r>
              <a:rPr lang="en-US" sz="3600"/>
              <a:t>lberta </a:t>
            </a:r>
            <a:r>
              <a:rPr lang="en-US" sz="4800"/>
              <a:t>R</a:t>
            </a:r>
            <a:r>
              <a:rPr lang="en-US" sz="3600"/>
              <a:t>esearch </a:t>
            </a:r>
            <a:r>
              <a:rPr lang="en-US" sz="4400"/>
              <a:t>I</a:t>
            </a:r>
            <a:r>
              <a:rPr lang="en-US" sz="3600"/>
              <a:t>nformation </a:t>
            </a:r>
            <a:r>
              <a:rPr lang="en-US" sz="4400"/>
              <a:t>Se</a:t>
            </a:r>
            <a:r>
              <a:rPr lang="en-US" sz="3600"/>
              <a:t>rvices (ARISE)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i="1" lang="en-US"/>
              <a:t>Getting Started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68" name="Google Shape;3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4026" y="2484903"/>
            <a:ext cx="6701527" cy="372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"/>
          <p:cNvSpPr txBox="1"/>
          <p:nvPr>
            <p:ph idx="1" type="body"/>
          </p:nvPr>
        </p:nvSpPr>
        <p:spPr>
          <a:xfrm>
            <a:off x="814388" y="1393151"/>
            <a:ext cx="7563000" cy="3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1</a:t>
            </a:r>
            <a:r>
              <a:rPr b="0" lang="en-US" sz="1600"/>
              <a:t> - Research that primarily involves in-person interviews, focus groups, ethnographies, or community engagement and instructor-led course-based research assignments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2</a:t>
            </a:r>
            <a:r>
              <a:rPr b="0" lang="en-US" sz="1600"/>
              <a:t> - Research that involves interventions (socio-behavioural, educational) or research that primarily concerns privacy, data-sharing, confidentiality, questionnaires, survey methods and internet research.  Mixed methods (ie. interviews and surveys will come here).  </a:t>
            </a:r>
            <a:endParaRPr b="0" sz="16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3</a:t>
            </a:r>
            <a:r>
              <a:rPr b="0" lang="en-US" sz="1600"/>
              <a:t> - Health Panel – non-invasive interventions, using patients/health information of patients in Health Care system (ie. surveys, questionnaires, interviews, psychological, social or behavioral interventions, educational strategies, chart and record reviews)</a:t>
            </a:r>
            <a:endParaRPr b="0" sz="16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REB 4</a:t>
            </a:r>
            <a:r>
              <a:rPr b="0" lang="en-US" sz="1600"/>
              <a:t> - Biomedical Panel - invasive interventions, e.g. administration of drugs, surgical procedures (including biopsies), collection of blood or other biological specimens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sp>
        <p:nvSpPr>
          <p:cNvPr id="440" name="Google Shape;440;p5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Research Ethics Boards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5aef2fa598_0_186"/>
          <p:cNvSpPr txBox="1"/>
          <p:nvPr>
            <p:ph idx="1" type="body"/>
          </p:nvPr>
        </p:nvSpPr>
        <p:spPr>
          <a:xfrm>
            <a:off x="814400" y="1393150"/>
            <a:ext cx="7116300" cy="18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0" lang="en-US" sz="1800"/>
              <a:t>The </a:t>
            </a:r>
            <a:r>
              <a:rPr i="1" lang="en-US" sz="1800"/>
              <a:t>student</a:t>
            </a:r>
            <a:r>
              <a:rPr b="0" lang="en-US" sz="1800"/>
              <a:t> is the PI. You </a:t>
            </a:r>
            <a:r>
              <a:rPr i="1" lang="en-US" sz="1800"/>
              <a:t>must set </a:t>
            </a:r>
            <a:r>
              <a:rPr b="0" lang="en-US" sz="1800"/>
              <a:t>your profile correctly.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0" lang="en-US" sz="1800"/>
              <a:t>Supervisor can view and edit in their Supervisor ROLE.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0" lang="en-US" sz="1800"/>
              <a:t>Both the PI and the Supervisor receive automated system email notifications.</a:t>
            </a:r>
            <a:endParaRPr b="0" sz="1800"/>
          </a:p>
        </p:txBody>
      </p:sp>
      <p:sp>
        <p:nvSpPr>
          <p:cNvPr id="446" name="Google Shape;446;g15aef2fa598_0_186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&amp; Trainee Research – REB 1 &amp; 2</a:t>
            </a:r>
            <a:endParaRPr/>
          </a:p>
        </p:txBody>
      </p:sp>
      <p:pic>
        <p:nvPicPr>
          <p:cNvPr id="447" name="Google Shape;447;g15aef2fa598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195" y="2872620"/>
            <a:ext cx="5803049" cy="247535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5aef2fa598_0_186"/>
          <p:cNvSpPr txBox="1"/>
          <p:nvPr/>
        </p:nvSpPr>
        <p:spPr>
          <a:xfrm>
            <a:off x="700269" y="4353366"/>
            <a:ext cx="2705400" cy="8309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 for HELP DOCUMENT -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Supervisor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lp Button in Keyboard - Free Picture - Free Downloads and Add-ons for ..." id="449" name="Google Shape;449;g15aef2fa598_0_1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388" y="3344672"/>
            <a:ext cx="1344925" cy="100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5aef2fa598_0_370"/>
          <p:cNvSpPr txBox="1"/>
          <p:nvPr>
            <p:ph idx="1" type="body"/>
          </p:nvPr>
        </p:nvSpPr>
        <p:spPr>
          <a:xfrm>
            <a:off x="814388" y="1393152"/>
            <a:ext cx="75630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0" lang="en-US" sz="1800"/>
              <a:t>The </a:t>
            </a:r>
            <a:r>
              <a:rPr i="1" lang="en-US" sz="1800"/>
              <a:t>student</a:t>
            </a:r>
            <a:r>
              <a:rPr b="0" lang="en-US" sz="1800"/>
              <a:t> is the Co-Investigator.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0" lang="en-US" sz="1800"/>
              <a:t>The </a:t>
            </a:r>
            <a:r>
              <a:rPr i="1" lang="en-US" sz="1800"/>
              <a:t>Academic Supervisor </a:t>
            </a:r>
            <a:r>
              <a:rPr b="0" lang="en-US" sz="1800"/>
              <a:t>is the PI.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en-US" sz="1800"/>
              <a:t>All</a:t>
            </a:r>
            <a:r>
              <a:rPr b="0" lang="en-US" sz="1800"/>
              <a:t> Student/Learner/Trainees (ie. Post-Doc, Medical Resident, PhD, and Masters students) are considered students and </a:t>
            </a:r>
            <a:r>
              <a:rPr b="0" i="1" lang="en-US" sz="1800"/>
              <a:t>cannot </a:t>
            </a:r>
            <a:r>
              <a:rPr b="0" lang="en-US" sz="1800"/>
              <a:t>be</a:t>
            </a:r>
            <a:r>
              <a:rPr b="0" i="1" lang="en-US" sz="1800"/>
              <a:t> </a:t>
            </a:r>
            <a:r>
              <a:rPr b="0" lang="en-US" sz="1800"/>
              <a:t>the PI for HREB applications.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0" lang="en-US" sz="1800"/>
              <a:t>Co-Investigator can create application.</a:t>
            </a:r>
            <a:endParaRPr b="0" sz="18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0" lang="en-US" sz="1800"/>
              <a:t>PI must submit the first time the application is submitted.</a:t>
            </a:r>
            <a:endParaRPr b="0" sz="1800"/>
          </a:p>
        </p:txBody>
      </p:sp>
      <p:sp>
        <p:nvSpPr>
          <p:cNvPr id="455" name="Google Shape;455;g15aef2fa598_0_370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&amp; Trainee Research - HREB REB 3/4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5aef2fa598_0_745"/>
          <p:cNvSpPr txBox="1"/>
          <p:nvPr>
            <p:ph idx="1" type="body"/>
          </p:nvPr>
        </p:nvSpPr>
        <p:spPr>
          <a:xfrm>
            <a:off x="814388" y="1393152"/>
            <a:ext cx="7563000" cy="4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17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0" lang="en-US" sz="2200"/>
              <a:t>View/Edit Access:</a:t>
            </a:r>
            <a:endParaRPr sz="2200"/>
          </a:p>
          <a:p>
            <a:pPr indent="-3683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Principal Investigator</a:t>
            </a:r>
            <a:endParaRPr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Co-investigator </a:t>
            </a:r>
            <a:endParaRPr b="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Study Coordinator </a:t>
            </a:r>
            <a:endParaRPr b="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Supervisor</a:t>
            </a:r>
            <a:endParaRPr b="0"/>
          </a:p>
          <a:p>
            <a:pPr indent="0" lvl="1" marL="3175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0" lang="en-US" sz="2200"/>
              <a:t>Submit:</a:t>
            </a:r>
            <a:endParaRPr b="0" sz="2200"/>
          </a:p>
          <a:p>
            <a:pPr indent="-3683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i="1" lang="en-US"/>
              <a:t>Only</a:t>
            </a:r>
            <a:r>
              <a:rPr b="0" lang="en-US"/>
              <a:t> the PI can submit the study the first time.</a:t>
            </a:r>
            <a:endParaRPr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Post-submission: the PI, Co-Is and Study Coordinators can respond to requests for changes, and submit amendments and renewals.</a:t>
            </a:r>
            <a:endParaRPr b="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US"/>
              <a:t>Supervisor can Change personnel and Change funding but cannot create amendments or renewals.</a:t>
            </a:r>
            <a:endParaRPr b="0"/>
          </a:p>
          <a:p>
            <a:pPr indent="0" lvl="1" marL="31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sp>
        <p:nvSpPr>
          <p:cNvPr id="461" name="Google Shape;461;g15aef2fa598_0_745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Who can access/submit a study?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5aef2fa598_0_750"/>
          <p:cNvSpPr txBox="1"/>
          <p:nvPr>
            <p:ph idx="1" type="body"/>
          </p:nvPr>
        </p:nvSpPr>
        <p:spPr>
          <a:xfrm>
            <a:off x="814388" y="1393151"/>
            <a:ext cx="7563000" cy="42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lang="en-US" sz="1800"/>
              <a:t>Automated system notifications: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sz="1800"/>
          </a:p>
          <a:p>
            <a:pPr indent="-342900" lvl="0" marL="62388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lang="en-US" sz="1800"/>
              <a:t>Initial submission, Change requests from reviewers / supervisors, REB decision, Renewal reminders, Approval</a:t>
            </a:r>
            <a:endParaRPr b="0" sz="1800"/>
          </a:p>
          <a:p>
            <a:pPr indent="0" lvl="0" marL="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/>
              <a:t>IMPORTANT:</a:t>
            </a:r>
            <a:endParaRPr sz="1800"/>
          </a:p>
          <a:p>
            <a:pPr indent="0" lvl="0" marL="23495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lang="en-US" sz="1800"/>
              <a:t>Automated system notifications go to </a:t>
            </a:r>
            <a:r>
              <a:rPr b="0" lang="en-US" sz="1800" u="sng"/>
              <a:t>@ualberta.ca </a:t>
            </a:r>
            <a:r>
              <a:rPr b="0" lang="en-US" sz="1800"/>
              <a:t>email addresses; however, you can re-direct to a different email address.</a:t>
            </a:r>
            <a:endParaRPr b="0" sz="18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Log into ARISE.</a:t>
            </a:r>
            <a:endParaRPr b="0" sz="17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Click on your name (top right corner of the screen).</a:t>
            </a:r>
            <a:endParaRPr b="0" sz="17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Click on My Profile.</a:t>
            </a:r>
            <a:endParaRPr b="0" sz="17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Click on Edit My Info (on the left side of the screen).</a:t>
            </a:r>
            <a:endParaRPr b="0" sz="17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Enter your preferred email address in the Email field.</a:t>
            </a:r>
            <a:endParaRPr b="0" sz="1700"/>
          </a:p>
          <a:p>
            <a:pPr indent="-336550" lvl="1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eriod"/>
            </a:pPr>
            <a:r>
              <a:rPr b="0" lang="en-US" sz="1700"/>
              <a:t>Click OK to submit the change and exit the form.</a:t>
            </a:r>
            <a:endParaRPr b="0" sz="1700"/>
          </a:p>
          <a:p>
            <a:pPr indent="0" lvl="0" marL="23495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sz="1800"/>
          </a:p>
        </p:txBody>
      </p:sp>
      <p:sp>
        <p:nvSpPr>
          <p:cNvPr id="467" name="Google Shape;467;g15aef2fa598_0_750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Email Notifications….they are important!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Dashboard</a:t>
            </a:r>
            <a:endParaRPr/>
          </a:p>
        </p:txBody>
      </p:sp>
      <p:pic>
        <p:nvPicPr>
          <p:cNvPr id="473" name="Google Shape;47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67" y="3176152"/>
            <a:ext cx="1885984" cy="1758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4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Roles – Make sure you are in the right one</a:t>
            </a:r>
            <a:endParaRPr/>
          </a:p>
        </p:txBody>
      </p:sp>
      <p:sp>
        <p:nvSpPr>
          <p:cNvPr id="481" name="Google Shape;481;p14"/>
          <p:cNvSpPr/>
          <p:nvPr/>
        </p:nvSpPr>
        <p:spPr>
          <a:xfrm rot="10800000">
            <a:off x="1793001" y="2558144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67" y="3176152"/>
            <a:ext cx="1885984" cy="1758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5aef2fa598_0_755"/>
          <p:cNvSpPr/>
          <p:nvPr/>
        </p:nvSpPr>
        <p:spPr>
          <a:xfrm>
            <a:off x="3176497" y="3073078"/>
            <a:ext cx="2078409" cy="52956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g15aef2fa598_0_7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15aef2fa598_0_755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Start a New Study</a:t>
            </a:r>
            <a:endParaRPr/>
          </a:p>
        </p:txBody>
      </p:sp>
      <p:sp>
        <p:nvSpPr>
          <p:cNvPr id="490" name="Google Shape;490;g15aef2fa598_0_755"/>
          <p:cNvSpPr/>
          <p:nvPr/>
        </p:nvSpPr>
        <p:spPr>
          <a:xfrm rot="10800000">
            <a:off x="2198197" y="3118143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g15aef2fa598_0_7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67" y="3176152"/>
            <a:ext cx="1885984" cy="175898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15aef2fa598_0_755"/>
          <p:cNvSpPr/>
          <p:nvPr/>
        </p:nvSpPr>
        <p:spPr>
          <a:xfrm>
            <a:off x="3258274" y="3073078"/>
            <a:ext cx="2540643" cy="56137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</a:t>
            </a:r>
            <a:r>
              <a:rPr b="0" i="0" lang="en-US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video here on how to create a new study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7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New Study Application – Indicate your affiliation</a:t>
            </a:r>
            <a:endParaRPr/>
          </a:p>
        </p:txBody>
      </p:sp>
      <p:pic>
        <p:nvPicPr>
          <p:cNvPr id="498" name="Google Shape;4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273" y="1248365"/>
            <a:ext cx="8607229" cy="401609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7"/>
          <p:cNvSpPr/>
          <p:nvPr/>
        </p:nvSpPr>
        <p:spPr>
          <a:xfrm rot="10800000">
            <a:off x="4018119" y="4849289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6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Your Inbox</a:t>
            </a: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2953487" y="3429000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67" y="3176152"/>
            <a:ext cx="1885984" cy="175898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6"/>
          <p:cNvSpPr/>
          <p:nvPr/>
        </p:nvSpPr>
        <p:spPr>
          <a:xfrm>
            <a:off x="4176049" y="3217009"/>
            <a:ext cx="2338086" cy="908613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a study is here – it is with YOU to edit and/or make a change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"/>
          <p:cNvSpPr txBox="1"/>
          <p:nvPr>
            <p:ph idx="1" type="body"/>
          </p:nvPr>
        </p:nvSpPr>
        <p:spPr>
          <a:xfrm>
            <a:off x="814388" y="1393152"/>
            <a:ext cx="7562850" cy="4104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https://arise.ualberta.ca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OR</a:t>
            </a:r>
            <a:endParaRPr sz="1800"/>
          </a:p>
          <a:p>
            <a:pPr indent="0" lvl="1" marL="317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1" marL="317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1" marL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link from Research Ethics Office website (https://www.ualberta.ca/research/support/ethics-office) </a:t>
            </a:r>
            <a:endParaRPr/>
          </a:p>
          <a:p>
            <a:pPr indent="0" lvl="1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Browsers: Google Chrome is preferred browser, Safari is not compatible with ARISE.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You MUST disengage your pop-up blocker.</a:t>
            </a:r>
            <a:endParaRPr/>
          </a:p>
        </p:txBody>
      </p:sp>
      <p:sp>
        <p:nvSpPr>
          <p:cNvPr id="374" name="Google Shape;374;p2"/>
          <p:cNvSpPr txBox="1"/>
          <p:nvPr>
            <p:ph type="title"/>
          </p:nvPr>
        </p:nvSpPr>
        <p:spPr>
          <a:xfrm>
            <a:off x="804961" y="556228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/>
              <a:t>Online Ethics Application System - Technical</a:t>
            </a:r>
            <a:endParaRPr sz="2200"/>
          </a:p>
        </p:txBody>
      </p:sp>
      <p:pic>
        <p:nvPicPr>
          <p:cNvPr id="375" name="Google Shape;37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88" y="2431984"/>
            <a:ext cx="3115110" cy="36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" y="977900"/>
            <a:ext cx="9048750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7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Access all your studies</a:t>
            </a:r>
            <a:endParaRPr/>
          </a:p>
        </p:txBody>
      </p:sp>
      <p:sp>
        <p:nvSpPr>
          <p:cNvPr id="515" name="Google Shape;515;p17"/>
          <p:cNvSpPr/>
          <p:nvPr/>
        </p:nvSpPr>
        <p:spPr>
          <a:xfrm rot="10800000">
            <a:off x="3778910" y="3429000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67" y="3176152"/>
            <a:ext cx="1885984" cy="175898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7"/>
          <p:cNvSpPr/>
          <p:nvPr/>
        </p:nvSpPr>
        <p:spPr>
          <a:xfrm>
            <a:off x="4872941" y="3176152"/>
            <a:ext cx="3136739" cy="1031245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you need to create new AMENDMENT or RENEWAL, you will find your approved study here.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</a:t>
            </a:r>
            <a:endParaRPr/>
          </a:p>
        </p:txBody>
      </p:sp>
      <p:pic>
        <p:nvPicPr>
          <p:cNvPr id="523" name="Google Shape;5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9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States – what’s going on with my study?</a:t>
            </a:r>
            <a:endParaRPr/>
          </a:p>
        </p:txBody>
      </p:sp>
      <p:sp>
        <p:nvSpPr>
          <p:cNvPr id="530" name="Google Shape;530;p19"/>
          <p:cNvSpPr/>
          <p:nvPr/>
        </p:nvSpPr>
        <p:spPr>
          <a:xfrm rot="10800000">
            <a:off x="2016949" y="1963957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9"/>
          <p:cNvSpPr/>
          <p:nvPr/>
        </p:nvSpPr>
        <p:spPr>
          <a:xfrm rot="10800000">
            <a:off x="5206767" y="3795791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0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Access your application</a:t>
            </a:r>
            <a:endParaRPr/>
          </a:p>
        </p:txBody>
      </p:sp>
      <p:sp>
        <p:nvSpPr>
          <p:cNvPr id="538" name="Google Shape;538;p20"/>
          <p:cNvSpPr/>
          <p:nvPr/>
        </p:nvSpPr>
        <p:spPr>
          <a:xfrm rot="10800000">
            <a:off x="1735080" y="2172090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0"/>
          <p:cNvSpPr/>
          <p:nvPr/>
        </p:nvSpPr>
        <p:spPr>
          <a:xfrm>
            <a:off x="2824223" y="2055591"/>
            <a:ext cx="3026780" cy="717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here to open up the study to edit.  If it says View Study, you cannot edit it.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82" y="1034041"/>
            <a:ext cx="8659416" cy="50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1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My Activities</a:t>
            </a:r>
            <a:endParaRPr/>
          </a:p>
        </p:txBody>
      </p:sp>
      <p:sp>
        <p:nvSpPr>
          <p:cNvPr id="546" name="Google Shape;546;p21"/>
          <p:cNvSpPr/>
          <p:nvPr/>
        </p:nvSpPr>
        <p:spPr>
          <a:xfrm rot="10800000">
            <a:off x="1358312" y="3070759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2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Study Identification</a:t>
            </a:r>
            <a:endParaRPr/>
          </a:p>
        </p:txBody>
      </p:sp>
      <p:sp>
        <p:nvSpPr>
          <p:cNvPr id="553" name="Google Shape;553;p22"/>
          <p:cNvSpPr/>
          <p:nvPr/>
        </p:nvSpPr>
        <p:spPr>
          <a:xfrm rot="10800000">
            <a:off x="4202890" y="1739623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3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REB Administrator</a:t>
            </a:r>
            <a:endParaRPr/>
          </a:p>
        </p:txBody>
      </p:sp>
      <p:sp>
        <p:nvSpPr>
          <p:cNvPr id="560" name="Google Shape;560;p23"/>
          <p:cNvSpPr/>
          <p:nvPr/>
        </p:nvSpPr>
        <p:spPr>
          <a:xfrm rot="10800000">
            <a:off x="7463162" y="2743938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06" y="1036708"/>
            <a:ext cx="8306512" cy="47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4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History</a:t>
            </a:r>
            <a:endParaRPr/>
          </a:p>
        </p:txBody>
      </p:sp>
      <p:sp>
        <p:nvSpPr>
          <p:cNvPr id="567" name="Google Shape;567;p24"/>
          <p:cNvSpPr/>
          <p:nvPr/>
        </p:nvSpPr>
        <p:spPr>
          <a:xfrm rot="10800000">
            <a:off x="2780372" y="4044297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5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sp>
        <p:nvSpPr>
          <p:cNvPr id="573" name="Google Shape;573;p25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Approval Letter</a:t>
            </a:r>
            <a:endParaRPr/>
          </a:p>
        </p:txBody>
      </p:sp>
      <p:pic>
        <p:nvPicPr>
          <p:cNvPr id="574" name="Google Shape;5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012825"/>
            <a:ext cx="8496300" cy="48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5"/>
          <p:cNvSpPr/>
          <p:nvPr/>
        </p:nvSpPr>
        <p:spPr>
          <a:xfrm>
            <a:off x="5271680" y="2516261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1012825"/>
            <a:ext cx="8751783" cy="7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5"/>
          <p:cNvSpPr/>
          <p:nvPr/>
        </p:nvSpPr>
        <p:spPr>
          <a:xfrm>
            <a:off x="6656770" y="2855734"/>
            <a:ext cx="2211006" cy="50928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Shows you the first approval letter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6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Approval for 364 days, if study still active must renew.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System will prompt with emails at 30,15 and 10 days (to @ualberta.ca)</a:t>
            </a:r>
            <a:endParaRPr sz="2400"/>
          </a:p>
          <a:p>
            <a:pPr indent="-342900" lvl="0" marL="3429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ANY changes to approved research require REB review BEFORE they are implemented.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sp>
        <p:nvSpPr>
          <p:cNvPr id="583" name="Google Shape;583;p26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After Approval – Post Approval Activity (PAA)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https://www.ualberta.ca/research/services/research-ethics/arise-support.html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1" name="Google Shape;381;p6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Getting Started in ARISE</a:t>
            </a:r>
            <a:endParaRPr/>
          </a:p>
        </p:txBody>
      </p:sp>
      <p:pic>
        <p:nvPicPr>
          <p:cNvPr id="382" name="Google Shape;3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077" y="1393152"/>
            <a:ext cx="6775111" cy="336507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"/>
          <p:cNvSpPr/>
          <p:nvPr/>
        </p:nvSpPr>
        <p:spPr>
          <a:xfrm rot="9966512">
            <a:off x="6041619" y="3851048"/>
            <a:ext cx="978408" cy="5874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634" y="1127523"/>
            <a:ext cx="7647329" cy="4406679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8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Study Workspace – Access Amendment/Renewal</a:t>
            </a:r>
            <a:endParaRPr/>
          </a:p>
        </p:txBody>
      </p:sp>
      <p:sp>
        <p:nvSpPr>
          <p:cNvPr id="590" name="Google Shape;590;p68"/>
          <p:cNvSpPr/>
          <p:nvPr/>
        </p:nvSpPr>
        <p:spPr>
          <a:xfrm rot="10800000">
            <a:off x="4009396" y="3186685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68"/>
          <p:cNvSpPr/>
          <p:nvPr/>
        </p:nvSpPr>
        <p:spPr>
          <a:xfrm rot="10800000">
            <a:off x="3432379" y="4504652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656" y="1025495"/>
            <a:ext cx="7881840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9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Amendment/Renewal Workspace</a:t>
            </a:r>
            <a:endParaRPr/>
          </a:p>
        </p:txBody>
      </p:sp>
      <p:sp>
        <p:nvSpPr>
          <p:cNvPr id="598" name="Google Shape;598;p69"/>
          <p:cNvSpPr/>
          <p:nvPr/>
        </p:nvSpPr>
        <p:spPr>
          <a:xfrm rot="10800000">
            <a:off x="4082796" y="3085143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9"/>
          <p:cNvSpPr/>
          <p:nvPr/>
        </p:nvSpPr>
        <p:spPr>
          <a:xfrm>
            <a:off x="5208608" y="3085143"/>
            <a:ext cx="2795286" cy="484633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orange shading shows you where you are in the study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656" y="1025495"/>
            <a:ext cx="7881841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0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Modified Study Workspace</a:t>
            </a:r>
            <a:endParaRPr/>
          </a:p>
        </p:txBody>
      </p:sp>
      <p:sp>
        <p:nvSpPr>
          <p:cNvPr id="606" name="Google Shape;606;p70"/>
          <p:cNvSpPr/>
          <p:nvPr/>
        </p:nvSpPr>
        <p:spPr>
          <a:xfrm rot="10800000">
            <a:off x="4972654" y="3085213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99255"/>
            <a:ext cx="8839199" cy="4296964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71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Modified Study Workspace</a:t>
            </a:r>
            <a:endParaRPr/>
          </a:p>
        </p:txBody>
      </p:sp>
      <p:sp>
        <p:nvSpPr>
          <p:cNvPr id="613" name="Google Shape;613;p71"/>
          <p:cNvSpPr/>
          <p:nvPr/>
        </p:nvSpPr>
        <p:spPr>
          <a:xfrm rot="10800000">
            <a:off x="1564154" y="1908013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71"/>
          <p:cNvSpPr/>
          <p:nvPr/>
        </p:nvSpPr>
        <p:spPr>
          <a:xfrm>
            <a:off x="2743201" y="1719684"/>
            <a:ext cx="2957331" cy="861158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Editable copy of your approved study.  Ensure all changes are reflected here.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97" y="1058252"/>
            <a:ext cx="7881841" cy="4603928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72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sp>
        <p:nvSpPr>
          <p:cNvPr id="621" name="Google Shape;621;p72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Renewal/Amendment Workspace – Approval Letter</a:t>
            </a:r>
            <a:endParaRPr/>
          </a:p>
        </p:txBody>
      </p:sp>
      <p:sp>
        <p:nvSpPr>
          <p:cNvPr id="622" name="Google Shape;622;p72"/>
          <p:cNvSpPr/>
          <p:nvPr/>
        </p:nvSpPr>
        <p:spPr>
          <a:xfrm>
            <a:off x="3947113" y="2331609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187" y="1010668"/>
            <a:ext cx="8751783" cy="7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2"/>
          <p:cNvSpPr/>
          <p:nvPr/>
        </p:nvSpPr>
        <p:spPr>
          <a:xfrm>
            <a:off x="4083728" y="3091062"/>
            <a:ext cx="2574524" cy="831719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Shows you the amendment/renewal specific approval letter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0072" y="2255121"/>
            <a:ext cx="2076810" cy="712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99250"/>
            <a:ext cx="8839199" cy="45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3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to SUBMIT</a:t>
            </a:r>
            <a:endParaRPr/>
          </a:p>
        </p:txBody>
      </p:sp>
      <p:sp>
        <p:nvSpPr>
          <p:cNvPr id="632" name="Google Shape;632;p73"/>
          <p:cNvSpPr/>
          <p:nvPr/>
        </p:nvSpPr>
        <p:spPr>
          <a:xfrm rot="10800000">
            <a:off x="1447529" y="3554450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4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SUBMIT versus EMAIL to REB Coordinator</a:t>
            </a:r>
            <a:endParaRPr/>
          </a:p>
        </p:txBody>
      </p:sp>
      <p:pic>
        <p:nvPicPr>
          <p:cNvPr id="638" name="Google Shape;63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99249"/>
            <a:ext cx="8839199" cy="46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74"/>
          <p:cNvSpPr/>
          <p:nvPr/>
        </p:nvSpPr>
        <p:spPr>
          <a:xfrm rot="10800000">
            <a:off x="1327729" y="3186750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74"/>
          <p:cNvSpPr/>
          <p:nvPr/>
        </p:nvSpPr>
        <p:spPr>
          <a:xfrm rot="10800000">
            <a:off x="1447529" y="5044525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74"/>
          <p:cNvSpPr/>
          <p:nvPr/>
        </p:nvSpPr>
        <p:spPr>
          <a:xfrm>
            <a:off x="2731625" y="4925028"/>
            <a:ext cx="3478193" cy="75814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use this to respond to requests for clarification/change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5"/>
          <p:cNvSpPr txBox="1"/>
          <p:nvPr>
            <p:ph idx="1" type="body"/>
          </p:nvPr>
        </p:nvSpPr>
        <p:spPr>
          <a:xfrm>
            <a:off x="16525" y="1039675"/>
            <a:ext cx="4272600" cy="5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3000"/>
              <a:t>Important to know:</a:t>
            </a:r>
            <a:endParaRPr sz="3000"/>
          </a:p>
          <a:p>
            <a:pPr indent="-615950" lvl="2" marL="10287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REB Staff or REB Reviewer request for changes</a:t>
            </a:r>
            <a:endParaRPr sz="2500"/>
          </a:p>
          <a:p>
            <a:pPr indent="-615950" lvl="2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Applied to a specific question</a:t>
            </a:r>
            <a:endParaRPr sz="2500"/>
          </a:p>
          <a:p>
            <a:pPr indent="-615950" lvl="2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May be </a:t>
            </a:r>
            <a:r>
              <a:rPr b="1" i="1" lang="en-US" sz="2500"/>
              <a:t>required</a:t>
            </a:r>
            <a:r>
              <a:rPr lang="en-US" sz="2500"/>
              <a:t> to provide a response</a:t>
            </a:r>
            <a:endParaRPr sz="2500"/>
          </a:p>
          <a:p>
            <a:pPr indent="-615950" lvl="2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Answer the reviewer note AND change the question it is applied to</a:t>
            </a:r>
            <a:endParaRPr sz="2500"/>
          </a:p>
          <a:p>
            <a:pPr indent="0" lvl="0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30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000"/>
          </a:p>
        </p:txBody>
      </p:sp>
      <p:sp>
        <p:nvSpPr>
          <p:cNvPr id="647" name="Google Shape;647;p75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2200"/>
              <a:t>Reviewer Notes: REB Requests for changes</a:t>
            </a:r>
            <a:endParaRPr b="1" sz="22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800"/>
          </a:p>
        </p:txBody>
      </p:sp>
      <p:pic>
        <p:nvPicPr>
          <p:cNvPr id="648" name="Google Shape;64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9125" y="4268750"/>
            <a:ext cx="3810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9125" y="1327700"/>
            <a:ext cx="4751651" cy="27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5"/>
          <p:cNvSpPr/>
          <p:nvPr/>
        </p:nvSpPr>
        <p:spPr>
          <a:xfrm rot="10800000">
            <a:off x="7712427" y="3429000"/>
            <a:ext cx="386700" cy="2082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75"/>
          <p:cNvSpPr/>
          <p:nvPr/>
        </p:nvSpPr>
        <p:spPr>
          <a:xfrm rot="10800000">
            <a:off x="5432702" y="3220800"/>
            <a:ext cx="386700" cy="2082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76"/>
          <p:cNvPicPr preferRelativeResize="0"/>
          <p:nvPr/>
        </p:nvPicPr>
        <p:blipFill rotWithShape="1">
          <a:blip r:embed="rId3">
            <a:alphaModFix/>
          </a:blip>
          <a:srcRect b="0" l="88" r="88" t="0"/>
          <a:stretch/>
        </p:blipFill>
        <p:spPr>
          <a:xfrm>
            <a:off x="698758" y="1207788"/>
            <a:ext cx="7794110" cy="41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76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Reviewer Notes: REB Requests for changes</a:t>
            </a:r>
            <a:endParaRPr/>
          </a:p>
        </p:txBody>
      </p:sp>
      <p:sp>
        <p:nvSpPr>
          <p:cNvPr id="658" name="Google Shape;658;p76"/>
          <p:cNvSpPr/>
          <p:nvPr/>
        </p:nvSpPr>
        <p:spPr>
          <a:xfrm rot="5400000">
            <a:off x="3334226" y="3186750"/>
            <a:ext cx="7986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76"/>
          <p:cNvSpPr/>
          <p:nvPr/>
        </p:nvSpPr>
        <p:spPr>
          <a:xfrm rot="10800000">
            <a:off x="4106663" y="1723521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77"/>
          <p:cNvPicPr preferRelativeResize="0"/>
          <p:nvPr/>
        </p:nvPicPr>
        <p:blipFill rotWithShape="1">
          <a:blip r:embed="rId3">
            <a:alphaModFix/>
          </a:blip>
          <a:srcRect b="27" l="0" r="0" t="39"/>
          <a:stretch/>
        </p:blipFill>
        <p:spPr>
          <a:xfrm>
            <a:off x="814400" y="2339275"/>
            <a:ext cx="7119016" cy="35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7"/>
          <p:cNvSpPr txBox="1"/>
          <p:nvPr>
            <p:ph idx="1" type="body"/>
          </p:nvPr>
        </p:nvSpPr>
        <p:spPr>
          <a:xfrm>
            <a:off x="814388" y="1393152"/>
            <a:ext cx="7562850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Can’t submit the study?  Check this……</a:t>
            </a:r>
            <a:endParaRPr/>
          </a:p>
        </p:txBody>
      </p:sp>
      <p:sp>
        <p:nvSpPr>
          <p:cNvPr id="666" name="Google Shape;666;p77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Reviewer Notes: REB Requests for changes</a:t>
            </a:r>
            <a:endParaRPr/>
          </a:p>
        </p:txBody>
      </p:sp>
      <p:sp>
        <p:nvSpPr>
          <p:cNvPr id="667" name="Google Shape;667;p77"/>
          <p:cNvSpPr/>
          <p:nvPr/>
        </p:nvSpPr>
        <p:spPr>
          <a:xfrm rot="10800000">
            <a:off x="5776429" y="2389200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77"/>
          <p:cNvSpPr/>
          <p:nvPr/>
        </p:nvSpPr>
        <p:spPr>
          <a:xfrm rot="10800000">
            <a:off x="3153704" y="4588025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77"/>
          <p:cNvSpPr/>
          <p:nvPr/>
        </p:nvSpPr>
        <p:spPr>
          <a:xfrm rot="10800000">
            <a:off x="7636900" y="3225550"/>
            <a:ext cx="645000" cy="265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"/>
          <p:cNvSpPr txBox="1"/>
          <p:nvPr>
            <p:ph idx="1" type="body"/>
          </p:nvPr>
        </p:nvSpPr>
        <p:spPr>
          <a:xfrm>
            <a:off x="309891" y="1393152"/>
            <a:ext cx="2957154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Applicants will need to request 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Guest CCID</a:t>
            </a:r>
            <a:r>
              <a:rPr b="0" lang="en-US"/>
              <a:t> from the Research Ethics Office </a:t>
            </a:r>
            <a:endParaRPr b="0"/>
          </a:p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2-3 business days</a:t>
            </a:r>
            <a:endParaRPr b="0"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9" name="Google Shape;389;p7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Guest CCID</a:t>
            </a:r>
            <a:endParaRPr/>
          </a:p>
        </p:txBody>
      </p:sp>
      <p:pic>
        <p:nvPicPr>
          <p:cNvPr id="390" name="Google Shape;3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0466" y="487118"/>
            <a:ext cx="4775825" cy="4654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8"/>
          <p:cNvSpPr txBox="1"/>
          <p:nvPr>
            <p:ph idx="1" type="body"/>
          </p:nvPr>
        </p:nvSpPr>
        <p:spPr>
          <a:xfrm>
            <a:off x="320040" y="1039675"/>
            <a:ext cx="7786500" cy="5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Request Additional Role - Make sure to submit the request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Notifications are important - forward to your U of L email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Make sure you are working in your correct ROLE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Approved studies are in the HUMAN tab (not INBOX)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Always Submit for REB review - instead of Send Email to REB Coordinator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After initial approval AME and REN must be submitted ONE AT A TIME 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Use the ARISE help resources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100"/>
              <a:t>     and finally…………</a:t>
            </a:r>
            <a:endParaRPr sz="2100"/>
          </a:p>
        </p:txBody>
      </p:sp>
      <p:sp>
        <p:nvSpPr>
          <p:cNvPr id="675" name="Google Shape;675;p78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800"/>
              <a:t>Important Take Away….</a:t>
            </a:r>
            <a:endParaRPr b="1"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9"/>
          <p:cNvSpPr txBox="1"/>
          <p:nvPr>
            <p:ph type="title"/>
          </p:nvPr>
        </p:nvSpPr>
        <p:spPr>
          <a:xfrm>
            <a:off x="814388" y="565655"/>
            <a:ext cx="7563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lang="en-US"/>
              <a:t>ARISE Help &amp; Video Tutorials</a:t>
            </a:r>
            <a:br>
              <a:rPr b="0" lang="en-US"/>
            </a:br>
            <a:br>
              <a:rPr lang="en-US"/>
            </a:b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3"/>
              </a:rPr>
              <a:t>Create an amendment</a:t>
            </a:r>
            <a:br>
              <a:rPr lang="en-US"/>
            </a:b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4"/>
              </a:rPr>
              <a:t>Create a renewal</a:t>
            </a:r>
            <a:br>
              <a:rPr lang="en-US"/>
            </a:br>
            <a:br>
              <a:rPr lang="en-US"/>
            </a:br>
            <a:r>
              <a:rPr lang="en-US" u="sng">
                <a:solidFill>
                  <a:schemeClr val="hlink"/>
                </a:solidFill>
                <a:hlinkClick r:id="rId5"/>
              </a:rPr>
              <a:t>Respond to reviewer notes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681" name="Google Shape;681;p79"/>
          <p:cNvSpPr/>
          <p:nvPr/>
        </p:nvSpPr>
        <p:spPr>
          <a:xfrm rot="10800000">
            <a:off x="-3158371" y="2127050"/>
            <a:ext cx="978300" cy="484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ww.ualberta.ca/research/media-library/reo/images/floating-ring-6401.png" id="682" name="Google Shape;682;p7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3752" y="1589610"/>
            <a:ext cx="3675645" cy="367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057" y="319768"/>
            <a:ext cx="381000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31"/>
          <p:cNvSpPr txBox="1"/>
          <p:nvPr>
            <p:ph idx="1" type="body"/>
          </p:nvPr>
        </p:nvSpPr>
        <p:spPr>
          <a:xfrm>
            <a:off x="4680856" y="500744"/>
            <a:ext cx="3696381" cy="464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lang="en-US" sz="2000"/>
              <a:t>Website: https://www.ualberta.ca/research/support/ethics-office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lang="en-US" sz="2000"/>
              <a:t>Alberta Research Information Services Online System (ARISE)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lang="en-US" sz="2000" u="sng">
                <a:solidFill>
                  <a:schemeClr val="hlink"/>
                </a:solidFill>
                <a:hlinkClick r:id="rId4"/>
              </a:rPr>
              <a:t>https//:arise.ualberta.ca</a:t>
            </a:r>
            <a:r>
              <a:rPr lang="en-US" sz="2000"/>
              <a:t>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"/>
          <p:cNvSpPr txBox="1"/>
          <p:nvPr>
            <p:ph idx="1" type="body"/>
          </p:nvPr>
        </p:nvSpPr>
        <p:spPr>
          <a:xfrm>
            <a:off x="309891" y="1393152"/>
            <a:ext cx="7888178" cy="3748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Good for 365 days</a:t>
            </a:r>
            <a:endParaRPr/>
          </a:p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REO will auto renew</a:t>
            </a:r>
            <a:endParaRPr/>
          </a:p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if issues email </a:t>
            </a:r>
            <a:r>
              <a:rPr b="0" lang="en-US" u="sng">
                <a:solidFill>
                  <a:schemeClr val="hlink"/>
                </a:solidFill>
                <a:hlinkClick r:id="rId3"/>
              </a:rPr>
              <a:t>reoffice@ualberta.ca</a:t>
            </a:r>
            <a:endParaRPr b="0"/>
          </a:p>
          <a:p>
            <a:pPr indent="-342900" lvl="0" marL="5715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b="0" lang="en-US"/>
              <a:t>Do NOT contact IST @ ualberta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6" name="Google Shape;396;p8"/>
          <p:cNvSpPr txBox="1"/>
          <p:nvPr>
            <p:ph type="title"/>
          </p:nvPr>
        </p:nvSpPr>
        <p:spPr>
          <a:xfrm>
            <a:off x="814388" y="565655"/>
            <a:ext cx="7562850" cy="481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Guest CCIDs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5017" y="1621957"/>
            <a:ext cx="4939341" cy="341756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9"/>
          <p:cNvSpPr txBox="1"/>
          <p:nvPr>
            <p:ph idx="1" type="body"/>
          </p:nvPr>
        </p:nvSpPr>
        <p:spPr>
          <a:xfrm>
            <a:off x="418186" y="1154097"/>
            <a:ext cx="3603300" cy="5132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Faculty Members </a:t>
            </a:r>
            <a:endParaRPr sz="1800"/>
          </a:p>
          <a:p>
            <a:pPr indent="-285750" lvl="1" marL="28892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/>
              <a:t>Once you have CCID (24 hours)</a:t>
            </a:r>
            <a:endParaRPr/>
          </a:p>
          <a:p>
            <a:pPr indent="-228600" lvl="2" marL="22860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b="1" lang="en-US"/>
              <a:t>L</a:t>
            </a:r>
            <a:r>
              <a:rPr b="1" lang="en-US" sz="1800"/>
              <a:t>og into ARISE: </a:t>
            </a:r>
            <a:endParaRPr/>
          </a:p>
          <a:p>
            <a:pPr indent="-115888" lvl="3" marL="5143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  <a:p>
            <a:pPr indent="-230186" lvl="3" marL="5143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b="1" lang="en-US"/>
              <a:t>Select REB Principal Investigator AND REB Faculty Supervisor</a:t>
            </a:r>
            <a:endParaRPr b="1"/>
          </a:p>
          <a:p>
            <a:pPr indent="-230186" lvl="3" marL="5143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b="1" lang="en-US"/>
              <a:t>MUST identify department as University of Lethbridge (Department)</a:t>
            </a:r>
            <a:endParaRPr b="1"/>
          </a:p>
          <a:p>
            <a:pPr indent="-230186" lvl="3" marL="5143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Be sure to click SUBMIT REQUEST </a:t>
            </a:r>
            <a:endParaRPr b="1"/>
          </a:p>
          <a:p>
            <a:pPr indent="-230188" lvl="3" marL="5143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b="1" lang="en-US"/>
              <a:t>https://www.youtube.com/watch?v=Cm0nUUtBdAs</a:t>
            </a:r>
            <a:endParaRPr/>
          </a:p>
        </p:txBody>
      </p:sp>
      <p:sp>
        <p:nvSpPr>
          <p:cNvPr id="403" name="Google Shape;403;p9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800"/>
              <a:t>Getting Started….</a:t>
            </a:r>
            <a:endParaRPr b="1" sz="2800"/>
          </a:p>
        </p:txBody>
      </p:sp>
      <p:sp>
        <p:nvSpPr>
          <p:cNvPr id="404" name="Google Shape;404;p9"/>
          <p:cNvSpPr/>
          <p:nvPr/>
        </p:nvSpPr>
        <p:spPr>
          <a:xfrm rot="10800000">
            <a:off x="5197251" y="3266820"/>
            <a:ext cx="683841" cy="277192"/>
          </a:xfrm>
          <a:prstGeom prst="rightArrow">
            <a:avLst>
              <a:gd fmla="val 10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4671554" y="3541520"/>
            <a:ext cx="683841" cy="277192"/>
          </a:xfrm>
          <a:prstGeom prst="rightArrow">
            <a:avLst>
              <a:gd fmla="val 10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7218" y="2844399"/>
            <a:ext cx="18478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6905" y="5234296"/>
            <a:ext cx="1076325" cy="2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/>
          <p:nvPr>
            <p:ph idx="1" type="body"/>
          </p:nvPr>
        </p:nvSpPr>
        <p:spPr>
          <a:xfrm>
            <a:off x="167834" y="1527858"/>
            <a:ext cx="3436316" cy="4438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Log in using CCID/password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Click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Select REB Principal/Co-Investigator. 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Answer 4 questions: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1.0 YES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2.0 Describe your role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3.0 Department = STUDENT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4.0 Leave blank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1600"/>
              <a:t>Click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1600"/>
              <a:t>Click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		</a:t>
            </a:r>
            <a:endParaRPr/>
          </a:p>
        </p:txBody>
      </p:sp>
      <p:sp>
        <p:nvSpPr>
          <p:cNvPr id="413" name="Google Shape;413;p10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000"/>
              <a:t>Getting Started….Students/Learners/Trainees</a:t>
            </a:r>
            <a:endParaRPr b="1" sz="2000"/>
          </a:p>
        </p:txBody>
      </p:sp>
      <p:pic>
        <p:nvPicPr>
          <p:cNvPr descr="https://lh6.googleusercontent.com/IyNlwyAAQF8xq3DLSwMRYmtK8mrgej1R4Hs81Z2-a7kDPPTdrDs1fGFDsFbme55ppdqZcHi-EjzOSjlU82jjzyy8f7oxEqnir5kwBDqHVHmncr13VAZUF8KxCM4iBq0P35t-bASx5LDAIwrLZjcBB2VPTDLC4QARXW6dKhAZZADg3yWdhrbyvp3_" id="414" name="Google Shape;4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2861" y="2109098"/>
            <a:ext cx="18478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X1DEMIYCGw94QumCLQwGTGI4sb4RfGnUOO4RVcdlfwkyuazJpzkWHmcutWR8YMVU9wVymQ1PybpWwAvrYTKLn7EnpklUor_LZgb2pWTqbtUa8kb8a-Q9RyFhnvAokQlVAj-XU0gOtQjCzTEAePFBG3sOTL_FQzs7OdU2bmhKRoS0LmqR1_Nsdcmf" id="415" name="Google Shape;41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4150" y="1962829"/>
            <a:ext cx="5275921" cy="344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2845" y="6080899"/>
            <a:ext cx="1724266" cy="37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2808" y="5314437"/>
            <a:ext cx="1627941" cy="57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29224" y="5761551"/>
            <a:ext cx="3191320" cy="428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"/>
          <p:cNvSpPr txBox="1"/>
          <p:nvPr>
            <p:ph idx="1" type="body"/>
          </p:nvPr>
        </p:nvSpPr>
        <p:spPr>
          <a:xfrm>
            <a:off x="167833" y="1527857"/>
            <a:ext cx="8403219" cy="4496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Log in using CCID/password – logging into the system should allow your name to display in the drop down in ARISE 1.1 (8.0)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Set your Department by clicking My Profile (top right corner)</a:t>
            </a:r>
            <a:endParaRPr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1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/>
            </a:pPr>
            <a:r>
              <a:rPr lang="en-US" sz="1600"/>
              <a:t>With Study Coordinator role you can: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000"/>
              <a:t> 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lang="en-US" sz="1600"/>
              <a:t>View and edit the application, and receive notifications regarding it once you are listed as the study coordinator on the application. 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lang="en-US" sz="1600"/>
              <a:t>Start a new application on behalf of a PI and be listed on a new ethics application as study coordinator 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lang="en-US" sz="1600"/>
              <a:t>Be listed on an existing application(s) by using the "Change Personnel" function in the application. If needed, </a:t>
            </a:r>
            <a:r>
              <a:rPr b="0" lang="en-US" sz="1600" u="sng">
                <a:solidFill>
                  <a:schemeClr val="hlink"/>
                </a:solidFill>
                <a:hlinkClick r:id="rId3"/>
              </a:rPr>
              <a:t>see “Change Personnel” to add/delete/change personnel</a:t>
            </a:r>
            <a:r>
              <a:rPr b="0" lang="en-US" sz="1600"/>
              <a:t>.</a:t>
            </a:r>
            <a:endParaRPr/>
          </a:p>
          <a:p>
            <a:pPr indent="-133350" lvl="0" marL="5143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b="0" sz="1600"/>
          </a:p>
          <a:p>
            <a:pPr indent="0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/>
              <a:t>Troubleshooting –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click here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00"/>
              <a:t>		</a:t>
            </a:r>
            <a:endParaRPr/>
          </a:p>
        </p:txBody>
      </p:sp>
      <p:sp>
        <p:nvSpPr>
          <p:cNvPr id="424" name="Google Shape;424;p30"/>
          <p:cNvSpPr txBox="1"/>
          <p:nvPr>
            <p:ph type="title"/>
          </p:nvPr>
        </p:nvSpPr>
        <p:spPr>
          <a:xfrm>
            <a:off x="2432242" y="340903"/>
            <a:ext cx="63877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000"/>
              <a:t>Getting Started….Study Coordinator/RA</a:t>
            </a:r>
            <a:endParaRPr b="1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15aef2fa59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398" y="1764976"/>
            <a:ext cx="4844451" cy="33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15aef2fa598_0_0"/>
          <p:cNvSpPr txBox="1"/>
          <p:nvPr>
            <p:ph idx="1" type="body"/>
          </p:nvPr>
        </p:nvSpPr>
        <p:spPr>
          <a:xfrm>
            <a:off x="418186" y="1621942"/>
            <a:ext cx="36033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What can go wrong?</a:t>
            </a:r>
            <a:r>
              <a:rPr lang="en-US" sz="2400"/>
              <a:t> </a:t>
            </a:r>
            <a:endParaRPr sz="1800"/>
          </a:p>
          <a:p>
            <a:pPr indent="-285750" lvl="1" marL="28892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/>
              <a:t>You did not submit the request</a:t>
            </a:r>
            <a:endParaRPr/>
          </a:p>
          <a:p>
            <a:pPr indent="-400050" lvl="2" marL="8001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 Human Tab</a:t>
            </a:r>
            <a:endParaRPr/>
          </a:p>
          <a:p>
            <a:pPr indent="-400050" lvl="2" marL="8001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 Request Additional Role Button</a:t>
            </a:r>
            <a:endParaRPr/>
          </a:p>
          <a:p>
            <a:pPr indent="0" lvl="0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</p:txBody>
      </p:sp>
      <p:sp>
        <p:nvSpPr>
          <p:cNvPr id="431" name="Google Shape;431;g15aef2fa598_0_0"/>
          <p:cNvSpPr txBox="1"/>
          <p:nvPr>
            <p:ph type="title"/>
          </p:nvPr>
        </p:nvSpPr>
        <p:spPr>
          <a:xfrm>
            <a:off x="2432242" y="340903"/>
            <a:ext cx="63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800"/>
              <a:t>ROLE REQUESTS….</a:t>
            </a:r>
            <a:endParaRPr b="1" sz="2800"/>
          </a:p>
        </p:txBody>
      </p:sp>
      <p:sp>
        <p:nvSpPr>
          <p:cNvPr id="432" name="Google Shape;432;g15aef2fa598_0_0"/>
          <p:cNvSpPr/>
          <p:nvPr/>
        </p:nvSpPr>
        <p:spPr>
          <a:xfrm rot="10800000">
            <a:off x="8136142" y="3107137"/>
            <a:ext cx="683700" cy="277200"/>
          </a:xfrm>
          <a:prstGeom prst="rightArrow">
            <a:avLst>
              <a:gd fmla="val 10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15aef2fa598_0_0"/>
          <p:cNvSpPr/>
          <p:nvPr/>
        </p:nvSpPr>
        <p:spPr>
          <a:xfrm>
            <a:off x="5150729" y="3107120"/>
            <a:ext cx="683700" cy="277200"/>
          </a:xfrm>
          <a:prstGeom prst="rightArrow">
            <a:avLst>
              <a:gd fmla="val 10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5aef2fa598_0_0"/>
          <p:cNvSpPr/>
          <p:nvPr/>
        </p:nvSpPr>
        <p:spPr>
          <a:xfrm>
            <a:off x="3975454" y="3384320"/>
            <a:ext cx="683700" cy="277200"/>
          </a:xfrm>
          <a:prstGeom prst="rightArrow">
            <a:avLst>
              <a:gd fmla="val 10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O-TrkA-PPT-V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O-TrkA-PPT-V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2016-02-16T17:09:43Z</dcterms:created>
  <dc:creator>sbabcock</dc:creator>
</cp:coreProperties>
</file>